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2" d="100"/>
          <a:sy n="42" d="100"/>
        </p:scale>
        <p:origin x="48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4934EB99-58D1-A042-84C9-EEE3D3CB54E4}" type="datetimeFigureOut">
              <a:rPr lang="en-US" smtClean="0"/>
              <a:t>10/29/2015</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DAF9DE95-0887-ED44-AD94-2EAB1D75F9B7}"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6566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4EB99-58D1-A042-84C9-EEE3D3CB54E4}"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9DE95-0887-ED44-AD94-2EAB1D75F9B7}" type="slidenum">
              <a:rPr lang="en-US" smtClean="0"/>
              <a:t>‹#›</a:t>
            </a:fld>
            <a:endParaRPr lang="en-US"/>
          </a:p>
        </p:txBody>
      </p:sp>
    </p:spTree>
    <p:extLst>
      <p:ext uri="{BB962C8B-B14F-4D97-AF65-F5344CB8AC3E}">
        <p14:creationId xmlns:p14="http://schemas.microsoft.com/office/powerpoint/2010/main" val="2883346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34EB99-58D1-A042-84C9-EEE3D3CB54E4}"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9DE95-0887-ED44-AD94-2EAB1D75F9B7}"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5628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34EB99-58D1-A042-84C9-EEE3D3CB54E4}"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9DE95-0887-ED44-AD94-2EAB1D75F9B7}"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4539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34EB99-58D1-A042-84C9-EEE3D3CB54E4}"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9DE95-0887-ED44-AD94-2EAB1D75F9B7}" type="slidenum">
              <a:rPr lang="en-US" smtClean="0"/>
              <a:t>‹#›</a:t>
            </a:fld>
            <a:endParaRPr lang="en-US"/>
          </a:p>
        </p:txBody>
      </p:sp>
    </p:spTree>
    <p:extLst>
      <p:ext uri="{BB962C8B-B14F-4D97-AF65-F5344CB8AC3E}">
        <p14:creationId xmlns:p14="http://schemas.microsoft.com/office/powerpoint/2010/main" val="702126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34EB99-58D1-A042-84C9-EEE3D3CB54E4}"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9DE95-0887-ED44-AD94-2EAB1D75F9B7}"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8600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34EB99-58D1-A042-84C9-EEE3D3CB54E4}"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9DE95-0887-ED44-AD94-2EAB1D75F9B7}"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1669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34EB99-58D1-A042-84C9-EEE3D3CB54E4}"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9DE95-0887-ED44-AD94-2EAB1D75F9B7}"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4265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34EB99-58D1-A042-84C9-EEE3D3CB54E4}"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9DE95-0887-ED44-AD94-2EAB1D75F9B7}"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330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34EB99-58D1-A042-84C9-EEE3D3CB54E4}"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9DE95-0887-ED44-AD94-2EAB1D75F9B7}" type="slidenum">
              <a:rPr lang="en-US" smtClean="0"/>
              <a:t>‹#›</a:t>
            </a:fld>
            <a:endParaRPr lang="en-US"/>
          </a:p>
        </p:txBody>
      </p:sp>
    </p:spTree>
    <p:extLst>
      <p:ext uri="{BB962C8B-B14F-4D97-AF65-F5344CB8AC3E}">
        <p14:creationId xmlns:p14="http://schemas.microsoft.com/office/powerpoint/2010/main" val="1670079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34EB99-58D1-A042-84C9-EEE3D3CB54E4}"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9DE95-0887-ED44-AD94-2EAB1D75F9B7}"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915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34EB99-58D1-A042-84C9-EEE3D3CB54E4}"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9DE95-0887-ED44-AD94-2EAB1D75F9B7}" type="slidenum">
              <a:rPr lang="en-US" smtClean="0"/>
              <a:t>‹#›</a:t>
            </a:fld>
            <a:endParaRPr lang="en-US"/>
          </a:p>
        </p:txBody>
      </p:sp>
    </p:spTree>
    <p:extLst>
      <p:ext uri="{BB962C8B-B14F-4D97-AF65-F5344CB8AC3E}">
        <p14:creationId xmlns:p14="http://schemas.microsoft.com/office/powerpoint/2010/main" val="3296269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34EB99-58D1-A042-84C9-EEE3D3CB54E4}" type="datetimeFigureOut">
              <a:rPr lang="en-US" smtClean="0"/>
              <a:t>10/29/2015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F9DE95-0887-ED44-AD94-2EAB1D75F9B7}"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5693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34EB99-58D1-A042-84C9-EEE3D3CB54E4}" type="datetimeFigureOut">
              <a:rPr lang="en-US" smtClean="0"/>
              <a:t>10/29/2015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F9DE95-0887-ED44-AD94-2EAB1D75F9B7}"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091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4EB99-58D1-A042-84C9-EEE3D3CB54E4}" type="datetimeFigureOut">
              <a:rPr lang="en-US" smtClean="0"/>
              <a:t>10/29/2015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F9DE95-0887-ED44-AD94-2EAB1D75F9B7}" type="slidenum">
              <a:rPr lang="en-US" smtClean="0"/>
              <a:t>‹#›</a:t>
            </a:fld>
            <a:endParaRPr lang="en-US"/>
          </a:p>
        </p:txBody>
      </p:sp>
    </p:spTree>
    <p:extLst>
      <p:ext uri="{BB962C8B-B14F-4D97-AF65-F5344CB8AC3E}">
        <p14:creationId xmlns:p14="http://schemas.microsoft.com/office/powerpoint/2010/main" val="3898016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4EB99-58D1-A042-84C9-EEE3D3CB54E4}"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9DE95-0887-ED44-AD94-2EAB1D75F9B7}"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0718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4EB99-58D1-A042-84C9-EEE3D3CB54E4}"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9DE95-0887-ED44-AD94-2EAB1D75F9B7}" type="slidenum">
              <a:rPr lang="en-US" smtClean="0"/>
              <a:t>‹#›</a:t>
            </a:fld>
            <a:endParaRPr lang="en-US"/>
          </a:p>
        </p:txBody>
      </p:sp>
    </p:spTree>
    <p:extLst>
      <p:ext uri="{BB962C8B-B14F-4D97-AF65-F5344CB8AC3E}">
        <p14:creationId xmlns:p14="http://schemas.microsoft.com/office/powerpoint/2010/main" val="1214570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934EB99-58D1-A042-84C9-EEE3D3CB54E4}" type="datetimeFigureOut">
              <a:rPr lang="en-US" smtClean="0"/>
              <a:t>10/29/2015</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F9DE95-0887-ED44-AD94-2EAB1D75F9B7}" type="slidenum">
              <a:rPr lang="en-US" smtClean="0"/>
              <a:t>‹#›</a:t>
            </a:fld>
            <a:endParaRPr lang="en-US"/>
          </a:p>
        </p:txBody>
      </p:sp>
    </p:spTree>
    <p:extLst>
      <p:ext uri="{BB962C8B-B14F-4D97-AF65-F5344CB8AC3E}">
        <p14:creationId xmlns:p14="http://schemas.microsoft.com/office/powerpoint/2010/main" val="172704619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DC0202"/>
                </a:solidFill>
              </a:rPr>
              <a:t>[ 3.3 ] Taking Up </a:t>
            </a:r>
            <a:r>
              <a:rPr lang="en-US" sz="2400" b="1" smtClean="0"/>
              <a:t>Arms</a:t>
            </a:r>
            <a:endParaRPr lang="en-US" sz="2400" b="1"/>
          </a:p>
        </p:txBody>
      </p:sp>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MGAH_SC_L03_R1067632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3136900" cy="4178300"/>
          </a:xfrm>
          <a:prstGeom prst="rect">
            <a:avLst/>
          </a:prstGeom>
        </p:spPr>
      </p:pic>
    </p:spTree>
    <p:extLst>
      <p:ext uri="{BB962C8B-B14F-4D97-AF65-F5344CB8AC3E}">
        <p14:creationId xmlns:p14="http://schemas.microsoft.com/office/powerpoint/2010/main" val="2318327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King George III Strikes Back at Boston</a:t>
            </a:r>
            <a:endParaRPr lang="en-US" sz="2400" b="1">
              <a:solidFill>
                <a:srgbClr val="0072BC"/>
              </a:solidFill>
            </a:endParaRPr>
          </a:p>
        </p:txBody>
      </p:sp>
      <p:pic>
        <p:nvPicPr>
          <p:cNvPr id="3" name="Picture 2" descr="MGAH_SC_L03_T0004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307777"/>
          </a:xfrm>
          <a:prstGeom prst="rect">
            <a:avLst/>
          </a:prstGeom>
          <a:noFill/>
        </p:spPr>
        <p:txBody>
          <a:bodyPr vert="horz" rtlCol="0">
            <a:spAutoFit/>
          </a:bodyPr>
          <a:lstStyle/>
          <a:p>
            <a:r>
              <a:rPr lang="en-US" sz="1400" smtClean="0"/>
              <a:t>All of these territories were awarded to Quebec as part of the Quebec Act.</a:t>
            </a:r>
            <a:endParaRPr lang="en-US" sz="1400"/>
          </a:p>
        </p:txBody>
      </p:sp>
    </p:spTree>
    <p:extLst>
      <p:ext uri="{BB962C8B-B14F-4D97-AF65-F5344CB8AC3E}">
        <p14:creationId xmlns:p14="http://schemas.microsoft.com/office/powerpoint/2010/main" val="1258180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Battles of Lexington and Concord</a:t>
            </a:r>
            <a:endParaRPr lang="en-US" sz="2400" b="1">
              <a:solidFill>
                <a:srgbClr val="0072BC"/>
              </a:solidFill>
            </a:endParaRPr>
          </a:p>
        </p:txBody>
      </p:sp>
      <p:sp>
        <p:nvSpPr>
          <p:cNvPr id="3" name="TextBox 2"/>
          <p:cNvSpPr txBox="1"/>
          <p:nvPr/>
        </p:nvSpPr>
        <p:spPr>
          <a:xfrm>
            <a:off x="279400" y="1460500"/>
            <a:ext cx="7620000" cy="1815882"/>
          </a:xfrm>
          <a:prstGeom prst="rect">
            <a:avLst/>
          </a:prstGeom>
          <a:noFill/>
        </p:spPr>
        <p:txBody>
          <a:bodyPr vert="horz" rtlCol="0">
            <a:spAutoFit/>
          </a:bodyPr>
          <a:lstStyle/>
          <a:p>
            <a:r>
              <a:rPr lang="en-US" sz="1600" smtClean="0"/>
              <a:t>In Massachusetts, colonists were already preparing to resist. Newspapers called on citizens to prevent what they called “the Massacre of American Liberty.” Volunteers known as minutemen trained regularly. Minutemen got their name because they kept their muskets at hand and were prepared to fight at a minute’s notice. In towns near Boston, minutemen collected weapons and gunpowder. Meanwhile, Britain built up its forces. More troops arrived in Boston, bringing the total number of British soldiers in that city to 4,000.</a:t>
            </a:r>
            <a:endParaRPr lang="en-US" sz="1600"/>
          </a:p>
        </p:txBody>
      </p:sp>
    </p:spTree>
    <p:extLst>
      <p:ext uri="{BB962C8B-B14F-4D97-AF65-F5344CB8AC3E}">
        <p14:creationId xmlns:p14="http://schemas.microsoft.com/office/powerpoint/2010/main" val="3530764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Battles of Lexington and Concord</a:t>
            </a:r>
            <a:endParaRPr lang="en-US" sz="2400" b="1">
              <a:solidFill>
                <a:srgbClr val="0072BC"/>
              </a:solidFill>
            </a:endParaRPr>
          </a:p>
        </p:txBody>
      </p:sp>
      <p:sp>
        <p:nvSpPr>
          <p:cNvPr id="3" name="TextBox 2"/>
          <p:cNvSpPr txBox="1"/>
          <p:nvPr/>
        </p:nvSpPr>
        <p:spPr>
          <a:xfrm>
            <a:off x="279400" y="1460500"/>
            <a:ext cx="7620000" cy="584776"/>
          </a:xfrm>
          <a:prstGeom prst="rect">
            <a:avLst/>
          </a:prstGeom>
          <a:noFill/>
        </p:spPr>
        <p:txBody>
          <a:bodyPr vert="horz" rtlCol="0">
            <a:spAutoFit/>
          </a:bodyPr>
          <a:lstStyle/>
          <a:p>
            <a:pPr marL="342900" indent="-342900">
              <a:buChar char="•"/>
            </a:pPr>
            <a:r>
              <a:rPr lang="en-US" sz="1600" smtClean="0"/>
              <a:t>The Redcoats Cross the Charles River</a:t>
            </a:r>
          </a:p>
          <a:p>
            <a:pPr marL="342900" indent="-342900">
              <a:buChar char="•"/>
            </a:pPr>
            <a:r>
              <a:rPr lang="en-US" sz="1600" smtClean="0"/>
              <a:t>Fighting in Lexington and Concord</a:t>
            </a:r>
            <a:endParaRPr lang="en-US" sz="1600"/>
          </a:p>
        </p:txBody>
      </p:sp>
    </p:spTree>
    <p:extLst>
      <p:ext uri="{BB962C8B-B14F-4D97-AF65-F5344CB8AC3E}">
        <p14:creationId xmlns:p14="http://schemas.microsoft.com/office/powerpoint/2010/main" val="2511967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Battles of Lexington and Concord</a:t>
            </a:r>
            <a:endParaRPr lang="en-US" sz="2400" b="1">
              <a:solidFill>
                <a:srgbClr val="0072BC"/>
              </a:solidFill>
            </a:endParaRPr>
          </a:p>
        </p:txBody>
      </p:sp>
      <p:pic>
        <p:nvPicPr>
          <p:cNvPr id="3" name="Picture 2" descr="MGAH_SC_L03_R1235008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Eight colonists were killed in the skirmish between the minutemen and British soldiers at Lexington, Massachusetts, in 1775.</a:t>
            </a:r>
            <a:endParaRPr lang="en-US" sz="1400"/>
          </a:p>
        </p:txBody>
      </p:sp>
    </p:spTree>
    <p:extLst>
      <p:ext uri="{BB962C8B-B14F-4D97-AF65-F5344CB8AC3E}">
        <p14:creationId xmlns:p14="http://schemas.microsoft.com/office/powerpoint/2010/main" val="2425590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Battles of Lexington and Concord</a:t>
            </a:r>
            <a:endParaRPr lang="en-US" sz="2400" b="1">
              <a:solidFill>
                <a:srgbClr val="0072BC"/>
              </a:solidFill>
            </a:endParaRPr>
          </a:p>
        </p:txBody>
      </p:sp>
      <p:pic>
        <p:nvPicPr>
          <p:cNvPr id="3" name="Picture 2" descr="MGAH_SC_L03_M00043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48600" cy="4178300"/>
          </a:xfrm>
          <a:prstGeom prst="rect">
            <a:avLst/>
          </a:prstGeom>
        </p:spPr>
      </p:pic>
      <p:sp>
        <p:nvSpPr>
          <p:cNvPr id="4" name="TextBox 3"/>
          <p:cNvSpPr txBox="1"/>
          <p:nvPr/>
        </p:nvSpPr>
        <p:spPr>
          <a:xfrm>
            <a:off x="279400" y="5778500"/>
            <a:ext cx="7620000" cy="307777"/>
          </a:xfrm>
          <a:prstGeom prst="rect">
            <a:avLst/>
          </a:prstGeom>
          <a:noFill/>
        </p:spPr>
        <p:txBody>
          <a:bodyPr vert="horz" rtlCol="0">
            <a:spAutoFit/>
          </a:bodyPr>
          <a:lstStyle/>
          <a:p>
            <a:r>
              <a:rPr lang="en-US" sz="1400" smtClean="0"/>
              <a:t>Analyze Maps Why were colonial minutemen so prepared for the arrival of the redcoats near Concord?</a:t>
            </a:r>
            <a:endParaRPr lang="en-US" sz="1400"/>
          </a:p>
        </p:txBody>
      </p:sp>
    </p:spTree>
    <p:extLst>
      <p:ext uri="{BB962C8B-B14F-4D97-AF65-F5344CB8AC3E}">
        <p14:creationId xmlns:p14="http://schemas.microsoft.com/office/powerpoint/2010/main" val="4004572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Fighting Continues</a:t>
            </a:r>
            <a:endParaRPr lang="en-US" sz="2400" b="1">
              <a:solidFill>
                <a:srgbClr val="0072BC"/>
              </a:solidFill>
            </a:endParaRPr>
          </a:p>
        </p:txBody>
      </p:sp>
      <p:sp>
        <p:nvSpPr>
          <p:cNvPr id="3" name="TextBox 2"/>
          <p:cNvSpPr txBox="1"/>
          <p:nvPr/>
        </p:nvSpPr>
        <p:spPr>
          <a:xfrm>
            <a:off x="279400" y="1460500"/>
            <a:ext cx="7620000" cy="1323439"/>
          </a:xfrm>
          <a:prstGeom prst="rect">
            <a:avLst/>
          </a:prstGeom>
          <a:noFill/>
        </p:spPr>
        <p:txBody>
          <a:bodyPr vert="horz" rtlCol="0">
            <a:spAutoFit/>
          </a:bodyPr>
          <a:lstStyle/>
          <a:p>
            <a:r>
              <a:rPr lang="en-US" sz="1600" smtClean="0"/>
              <a:t>Just a few weeks after the battles at Lexington and Concord, on May 10, 1775, colonial delegates met at the Second Continental Congress in Philadelphia. The delegates represented the 13 British colonies from New Hampshire to Georgia. Most of the delegates still hoped to avoid a final break with Britain. However, while they were meeting, the fighting spread.</a:t>
            </a:r>
            <a:endParaRPr lang="en-US" sz="1600"/>
          </a:p>
        </p:txBody>
      </p:sp>
    </p:spTree>
    <p:extLst>
      <p:ext uri="{BB962C8B-B14F-4D97-AF65-F5344CB8AC3E}">
        <p14:creationId xmlns:p14="http://schemas.microsoft.com/office/powerpoint/2010/main" val="913583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Fighting Continues</a:t>
            </a:r>
            <a:endParaRPr lang="en-US" sz="2400" b="1">
              <a:solidFill>
                <a:srgbClr val="0072BC"/>
              </a:solidFill>
            </a:endParaRPr>
          </a:p>
        </p:txBody>
      </p:sp>
      <p:sp>
        <p:nvSpPr>
          <p:cNvPr id="3" name="TextBox 2"/>
          <p:cNvSpPr txBox="1"/>
          <p:nvPr/>
        </p:nvSpPr>
        <p:spPr>
          <a:xfrm>
            <a:off x="279400" y="1460500"/>
            <a:ext cx="7620000" cy="830997"/>
          </a:xfrm>
          <a:prstGeom prst="rect">
            <a:avLst/>
          </a:prstGeom>
          <a:noFill/>
        </p:spPr>
        <p:txBody>
          <a:bodyPr vert="horz" rtlCol="0">
            <a:spAutoFit/>
          </a:bodyPr>
          <a:lstStyle/>
          <a:p>
            <a:pPr marL="342900" indent="-342900">
              <a:buChar char="•"/>
            </a:pPr>
            <a:r>
              <a:rPr lang="en-US" sz="1600" smtClean="0"/>
              <a:t>King George III Rejects Peace</a:t>
            </a:r>
          </a:p>
          <a:p>
            <a:pPr marL="342900" indent="-342900">
              <a:buChar char="•"/>
            </a:pPr>
            <a:r>
              <a:rPr lang="en-US" sz="1600" smtClean="0"/>
              <a:t>Vermont Rebels Gain a Route to Canada</a:t>
            </a:r>
          </a:p>
          <a:p>
            <a:pPr marL="342900" indent="-342900">
              <a:buChar char="•"/>
            </a:pPr>
            <a:r>
              <a:rPr lang="en-US" sz="1600" smtClean="0"/>
              <a:t>George Washington Takes Command</a:t>
            </a:r>
            <a:endParaRPr lang="en-US" sz="1600"/>
          </a:p>
        </p:txBody>
      </p:sp>
    </p:spTree>
    <p:extLst>
      <p:ext uri="{BB962C8B-B14F-4D97-AF65-F5344CB8AC3E}">
        <p14:creationId xmlns:p14="http://schemas.microsoft.com/office/powerpoint/2010/main" val="282806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Fighting Continues</a:t>
            </a:r>
            <a:endParaRPr lang="en-US" sz="2400" b="1">
              <a:solidFill>
                <a:srgbClr val="0072BC"/>
              </a:solidFill>
            </a:endParaRPr>
          </a:p>
        </p:txBody>
      </p:sp>
      <p:pic>
        <p:nvPicPr>
          <p:cNvPr id="3" name="Picture 2" descr="MGAH_SC_L03_R1140833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58801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The Second Continental Congress met in the summer of 1775 to discuss how to respond to the British aggression at Lexington and Concord and the failure to rescind the Intolerable Acts.</a:t>
            </a:r>
            <a:endParaRPr lang="en-US" sz="1400"/>
          </a:p>
        </p:txBody>
      </p:sp>
    </p:spTree>
    <p:extLst>
      <p:ext uri="{BB962C8B-B14F-4D97-AF65-F5344CB8AC3E}">
        <p14:creationId xmlns:p14="http://schemas.microsoft.com/office/powerpoint/2010/main" val="3961367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Opposing Sides at War</a:t>
            </a:r>
            <a:endParaRPr lang="en-US" sz="2400" b="1">
              <a:solidFill>
                <a:srgbClr val="0072BC"/>
              </a:solidFill>
            </a:endParaRPr>
          </a:p>
        </p:txBody>
      </p:sp>
      <p:sp>
        <p:nvSpPr>
          <p:cNvPr id="3" name="TextBox 2"/>
          <p:cNvSpPr txBox="1"/>
          <p:nvPr/>
        </p:nvSpPr>
        <p:spPr>
          <a:xfrm>
            <a:off x="279400" y="1460500"/>
            <a:ext cx="7620000" cy="830997"/>
          </a:xfrm>
          <a:prstGeom prst="rect">
            <a:avLst/>
          </a:prstGeom>
          <a:noFill/>
        </p:spPr>
        <p:txBody>
          <a:bodyPr vert="horz" rtlCol="0">
            <a:spAutoFit/>
          </a:bodyPr>
          <a:lstStyle/>
          <a:p>
            <a:r>
              <a:rPr lang="en-US" sz="1600" smtClean="0"/>
              <a:t>The colonists who favored war against Britain called themselves Patriots. They thought British rule was harsh and unjust. About one third of the colonists were Patriots, one third sided with the British, and one third did not take sides.</a:t>
            </a:r>
            <a:endParaRPr lang="en-US" sz="1600"/>
          </a:p>
        </p:txBody>
      </p:sp>
    </p:spTree>
    <p:extLst>
      <p:ext uri="{BB962C8B-B14F-4D97-AF65-F5344CB8AC3E}">
        <p14:creationId xmlns:p14="http://schemas.microsoft.com/office/powerpoint/2010/main" val="3460775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Opposing Sides at War</a:t>
            </a:r>
            <a:endParaRPr lang="en-US" sz="2400" b="1">
              <a:solidFill>
                <a:srgbClr val="0072BC"/>
              </a:solidFill>
            </a:endParaRPr>
          </a:p>
        </p:txBody>
      </p:sp>
      <p:sp>
        <p:nvSpPr>
          <p:cNvPr id="3" name="TextBox 2"/>
          <p:cNvSpPr txBox="1"/>
          <p:nvPr/>
        </p:nvSpPr>
        <p:spPr>
          <a:xfrm>
            <a:off x="279400" y="1460500"/>
            <a:ext cx="7620000" cy="830997"/>
          </a:xfrm>
          <a:prstGeom prst="rect">
            <a:avLst/>
          </a:prstGeom>
          <a:noFill/>
        </p:spPr>
        <p:txBody>
          <a:bodyPr vert="horz" rtlCol="0">
            <a:spAutoFit/>
          </a:bodyPr>
          <a:lstStyle/>
          <a:p>
            <a:pPr marL="342900" indent="-342900">
              <a:buChar char="•"/>
            </a:pPr>
            <a:r>
              <a:rPr lang="en-US" sz="1600" smtClean="0"/>
              <a:t>Washington Leads the Patriots</a:t>
            </a:r>
          </a:p>
          <a:p>
            <a:pPr marL="342900" indent="-342900">
              <a:buChar char="•"/>
            </a:pPr>
            <a:r>
              <a:rPr lang="en-US" sz="1600" smtClean="0"/>
              <a:t>British Advantages and Disadvantages</a:t>
            </a:r>
          </a:p>
          <a:p>
            <a:pPr marL="342900" indent="-342900">
              <a:buChar char="•"/>
            </a:pPr>
            <a:r>
              <a:rPr lang="en-US" sz="1600" smtClean="0"/>
              <a:t>Loyalists Favor the King</a:t>
            </a:r>
            <a:endParaRPr lang="en-US" sz="1600"/>
          </a:p>
        </p:txBody>
      </p:sp>
    </p:spTree>
    <p:extLst>
      <p:ext uri="{BB962C8B-B14F-4D97-AF65-F5344CB8AC3E}">
        <p14:creationId xmlns:p14="http://schemas.microsoft.com/office/powerpoint/2010/main" val="1990404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DC0202"/>
                </a:solidFill>
              </a:rPr>
              <a:t>[ 3.3 ] Taking Up </a:t>
            </a:r>
            <a:r>
              <a:rPr lang="en-US" sz="2400" b="1" smtClean="0"/>
              <a:t>Arms</a:t>
            </a:r>
            <a:endParaRPr lang="en-US" sz="2400" b="1"/>
          </a:p>
        </p:txBody>
      </p:sp>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smtClean="0">
                <a:solidFill>
                  <a:srgbClr val="0072BC"/>
                </a:solidFill>
              </a:rPr>
              <a:t>Learning Objectives</a:t>
            </a:r>
            <a:endParaRPr lang="en-US" sz="2000" b="1">
              <a:solidFill>
                <a:srgbClr val="0072BC"/>
              </a:solidFill>
            </a:endParaRPr>
          </a:p>
        </p:txBody>
      </p:sp>
      <p:sp>
        <p:nvSpPr>
          <p:cNvPr id="5" name="TextBox 4"/>
          <p:cNvSpPr txBox="1"/>
          <p:nvPr/>
        </p:nvSpPr>
        <p:spPr>
          <a:xfrm>
            <a:off x="279400" y="2032000"/>
            <a:ext cx="7620000" cy="2554545"/>
          </a:xfrm>
          <a:prstGeom prst="rect">
            <a:avLst/>
          </a:prstGeom>
          <a:noFill/>
        </p:spPr>
        <p:txBody>
          <a:bodyPr vert="horz" rtlCol="0">
            <a:spAutoFit/>
          </a:bodyPr>
          <a:lstStyle/>
          <a:p>
            <a:pPr marL="342900" indent="-342900">
              <a:buChar char="•"/>
            </a:pPr>
            <a:r>
              <a:rPr lang="en-US" sz="1600" smtClean="0"/>
              <a:t>Explain how a dispute over tea led to further tension between the colonists and Great Britain.</a:t>
            </a:r>
          </a:p>
          <a:p>
            <a:pPr marL="342900" indent="-342900">
              <a:buChar char="•"/>
            </a:pPr>
            <a:r>
              <a:rPr lang="en-US" sz="1600" smtClean="0"/>
              <a:t>Describe ways that the British Parliament punished the colonists for the Boston Tea Party.</a:t>
            </a:r>
          </a:p>
          <a:p>
            <a:pPr marL="342900" indent="-342900">
              <a:buChar char="•"/>
            </a:pPr>
            <a:r>
              <a:rPr lang="en-US" sz="1600" smtClean="0"/>
              <a:t>Explain how fighting broke out in Massachusetts, including battles in Lexington and Concord and Bunker Hill.</a:t>
            </a:r>
          </a:p>
          <a:p>
            <a:pPr marL="342900" indent="-342900">
              <a:buChar char="•"/>
            </a:pPr>
            <a:r>
              <a:rPr lang="en-US" sz="1600" smtClean="0"/>
              <a:t>Explain actions the First and Second Continental Congress enacted to address the crisis with Britain.</a:t>
            </a:r>
          </a:p>
          <a:p>
            <a:pPr marL="342900" indent="-342900">
              <a:buChar char="•"/>
            </a:pPr>
            <a:r>
              <a:rPr lang="en-US" sz="1600" smtClean="0"/>
              <a:t>Describe the advantages and disadvantages of Britain and the colonists as the war began.</a:t>
            </a:r>
            <a:endParaRPr lang="en-US" sz="1600"/>
          </a:p>
        </p:txBody>
      </p:sp>
    </p:spTree>
    <p:extLst>
      <p:ext uri="{BB962C8B-B14F-4D97-AF65-F5344CB8AC3E}">
        <p14:creationId xmlns:p14="http://schemas.microsoft.com/office/powerpoint/2010/main" val="1420689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Opposing Sides at War</a:t>
            </a:r>
            <a:endParaRPr lang="en-US" sz="2400" b="1">
              <a:solidFill>
                <a:srgbClr val="0072BC"/>
              </a:solidFill>
            </a:endParaRPr>
          </a:p>
        </p:txBody>
      </p:sp>
      <p:pic>
        <p:nvPicPr>
          <p:cNvPr id="3" name="Picture 2" descr="MGAH_SC_L03_A00044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Analyze Charts The Revolutionary War was largely a fight between the colonists and the British. Why was it also a fight between the colonists themselves?</a:t>
            </a:r>
            <a:endParaRPr lang="en-US" sz="1400"/>
          </a:p>
        </p:txBody>
      </p:sp>
    </p:spTree>
    <p:extLst>
      <p:ext uri="{BB962C8B-B14F-4D97-AF65-F5344CB8AC3E}">
        <p14:creationId xmlns:p14="http://schemas.microsoft.com/office/powerpoint/2010/main" val="190077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Opposing Sides at War</a:t>
            </a:r>
            <a:endParaRPr lang="en-US" sz="2400" b="1">
              <a:solidFill>
                <a:srgbClr val="0072BC"/>
              </a:solidFill>
            </a:endParaRPr>
          </a:p>
        </p:txBody>
      </p:sp>
      <p:pic>
        <p:nvPicPr>
          <p:cNvPr id="3" name="Picture 2" descr="MGAH_SC_L03_R1067786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28067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Loyalists sided with Britain. Many Loyalists were persecuted by Patriots, who favored going to war with Britain. In this engraving, Patriots tar and feather a group of Loyalists.</a:t>
            </a:r>
            <a:endParaRPr lang="en-US" sz="1400"/>
          </a:p>
        </p:txBody>
      </p:sp>
    </p:spTree>
    <p:extLst>
      <p:ext uri="{BB962C8B-B14F-4D97-AF65-F5344CB8AC3E}">
        <p14:creationId xmlns:p14="http://schemas.microsoft.com/office/powerpoint/2010/main" val="2622787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War Comes to Boston</a:t>
            </a:r>
            <a:endParaRPr lang="en-US" sz="2400" b="1">
              <a:solidFill>
                <a:srgbClr val="0072BC"/>
              </a:solidFill>
            </a:endParaRPr>
          </a:p>
        </p:txBody>
      </p:sp>
      <p:sp>
        <p:nvSpPr>
          <p:cNvPr id="3" name="TextBox 2"/>
          <p:cNvSpPr txBox="1"/>
          <p:nvPr/>
        </p:nvSpPr>
        <p:spPr>
          <a:xfrm>
            <a:off x="279400" y="1460500"/>
            <a:ext cx="7620000" cy="830997"/>
          </a:xfrm>
          <a:prstGeom prst="rect">
            <a:avLst/>
          </a:prstGeom>
          <a:noFill/>
        </p:spPr>
        <p:txBody>
          <a:bodyPr vert="horz" rtlCol="0">
            <a:spAutoFit/>
          </a:bodyPr>
          <a:lstStyle/>
          <a:p>
            <a:r>
              <a:rPr lang="en-US" sz="1600" smtClean="0"/>
              <a:t>During the first year of conflict, much of the fighting centered around Boston. About 6,000 British troops were stationed there. Colonial militia surrounded the city and prevented the British from marching out.</a:t>
            </a:r>
            <a:endParaRPr lang="en-US" sz="1600"/>
          </a:p>
        </p:txBody>
      </p:sp>
    </p:spTree>
    <p:extLst>
      <p:ext uri="{BB962C8B-B14F-4D97-AF65-F5344CB8AC3E}">
        <p14:creationId xmlns:p14="http://schemas.microsoft.com/office/powerpoint/2010/main" val="3164763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War Comes to Boston</a:t>
            </a:r>
            <a:endParaRPr lang="en-US" sz="2400" b="1">
              <a:solidFill>
                <a:srgbClr val="0072BC"/>
              </a:solidFill>
            </a:endParaRPr>
          </a:p>
        </p:txBody>
      </p:sp>
      <p:sp>
        <p:nvSpPr>
          <p:cNvPr id="3" name="TextBox 2"/>
          <p:cNvSpPr txBox="1"/>
          <p:nvPr/>
        </p:nvSpPr>
        <p:spPr>
          <a:xfrm>
            <a:off x="279400" y="1460500"/>
            <a:ext cx="7620000" cy="584776"/>
          </a:xfrm>
          <a:prstGeom prst="rect">
            <a:avLst/>
          </a:prstGeom>
          <a:noFill/>
        </p:spPr>
        <p:txBody>
          <a:bodyPr vert="horz" rtlCol="0">
            <a:spAutoFit/>
          </a:bodyPr>
          <a:lstStyle/>
          <a:p>
            <a:pPr marL="342900" indent="-342900">
              <a:buChar char="•"/>
            </a:pPr>
            <a:r>
              <a:rPr lang="en-US" sz="1600" smtClean="0"/>
              <a:t>War Breaks Out Near Boston Harbor</a:t>
            </a:r>
          </a:p>
          <a:p>
            <a:pPr marL="342900" indent="-342900">
              <a:buChar char="•"/>
            </a:pPr>
            <a:r>
              <a:rPr lang="en-US" sz="1600" smtClean="0"/>
              <a:t>Washington Forces the British out of Boston</a:t>
            </a:r>
            <a:endParaRPr lang="en-US" sz="1600"/>
          </a:p>
        </p:txBody>
      </p:sp>
    </p:spTree>
    <p:extLst>
      <p:ext uri="{BB962C8B-B14F-4D97-AF65-F5344CB8AC3E}">
        <p14:creationId xmlns:p14="http://schemas.microsoft.com/office/powerpoint/2010/main" val="2128110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War Comes to Boston</a:t>
            </a:r>
            <a:endParaRPr lang="en-US" sz="2400" b="1">
              <a:solidFill>
                <a:srgbClr val="0072BC"/>
              </a:solidFill>
            </a:endParaRPr>
          </a:p>
        </p:txBody>
      </p:sp>
      <p:pic>
        <p:nvPicPr>
          <p:cNvPr id="3" name="Picture 2" descr="MGAH_SC_L03_R1067788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61468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The Battle of Bunker Hill was the first major conflict of the American Revolution. The British won the battle, but suffered many more casualties than the Americans.</a:t>
            </a:r>
            <a:endParaRPr lang="en-US" sz="1400"/>
          </a:p>
        </p:txBody>
      </p:sp>
    </p:spTree>
    <p:extLst>
      <p:ext uri="{BB962C8B-B14F-4D97-AF65-F5344CB8AC3E}">
        <p14:creationId xmlns:p14="http://schemas.microsoft.com/office/powerpoint/2010/main" val="2136108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The Boston Tea Party</a:t>
            </a:r>
            <a:endParaRPr lang="en-US" sz="2400" b="1">
              <a:solidFill>
                <a:srgbClr val="0072BC"/>
              </a:solidFill>
            </a:endParaRP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smtClean="0"/>
              <a:t>How did Parliament effectively lower the price of tea in the colonies through the Tea Act?</a:t>
            </a:r>
          </a:p>
          <a:p>
            <a:endParaRPr lang="en-US" sz="1600" smtClean="0"/>
          </a:p>
          <a:p>
            <a:r>
              <a:rPr lang="en-US" sz="1600" smtClean="0"/>
              <a:t>A.  It lowered the tax on tea in the colonies.</a:t>
            </a:r>
          </a:p>
          <a:p>
            <a:r>
              <a:rPr lang="en-US" sz="1600" smtClean="0"/>
              <a:t>B.  It removed the tax on tea in the colonies.</a:t>
            </a:r>
          </a:p>
          <a:p>
            <a:r>
              <a:rPr lang="en-US" sz="1600" smtClean="0"/>
              <a:t>C.  It sold tea directly to consumers.</a:t>
            </a:r>
          </a:p>
          <a:p>
            <a:r>
              <a:rPr lang="en-US" sz="1600" smtClean="0"/>
              <a:t>D.  It increased the supply of tea.</a:t>
            </a:r>
            <a:endParaRPr lang="en-US" sz="1600"/>
          </a:p>
        </p:txBody>
      </p:sp>
    </p:spTree>
    <p:extLst>
      <p:ext uri="{BB962C8B-B14F-4D97-AF65-F5344CB8AC3E}">
        <p14:creationId xmlns:p14="http://schemas.microsoft.com/office/powerpoint/2010/main" val="3747069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King George III Strikes Back at Boston</a:t>
            </a:r>
            <a:endParaRPr lang="en-US" sz="2400" b="1">
              <a:solidFill>
                <a:srgbClr val="0072BC"/>
              </a:solidFill>
            </a:endParaRPr>
          </a:p>
        </p:txBody>
      </p:sp>
      <p:sp>
        <p:nvSpPr>
          <p:cNvPr id="3" name="TextBox 2"/>
          <p:cNvSpPr txBox="1"/>
          <p:nvPr/>
        </p:nvSpPr>
        <p:spPr>
          <a:xfrm>
            <a:off x="279400" y="1460500"/>
            <a:ext cx="7620000" cy="1815882"/>
          </a:xfrm>
          <a:prstGeom prst="rect">
            <a:avLst/>
          </a:prstGeom>
          <a:noFill/>
        </p:spPr>
        <p:txBody>
          <a:bodyPr vert="horz" rtlCol="0">
            <a:spAutoFit/>
          </a:bodyPr>
          <a:lstStyle/>
          <a:p>
            <a:r>
              <a:rPr lang="en-US" sz="1600" smtClean="0"/>
              <a:t>Which was one of the punishments set forth in the Intolerable Acts?</a:t>
            </a:r>
          </a:p>
          <a:p>
            <a:endParaRPr lang="en-US" sz="1600" smtClean="0"/>
          </a:p>
          <a:p>
            <a:r>
              <a:rPr lang="en-US" sz="1600" smtClean="0"/>
              <a:t>A.  Boston Harbor was closed for a week and then reopened.</a:t>
            </a:r>
          </a:p>
          <a:p>
            <a:r>
              <a:rPr lang="en-US" sz="1600" smtClean="0"/>
              <a:t>B.  Parliament forbade colonists in Massachusetts from having town meetings without permission from the governor.</a:t>
            </a:r>
          </a:p>
          <a:p>
            <a:r>
              <a:rPr lang="en-US" sz="1600" smtClean="0"/>
              <a:t>C.  The Quartering Act was repealed.</a:t>
            </a:r>
          </a:p>
          <a:p>
            <a:r>
              <a:rPr lang="en-US" sz="1600" smtClean="0"/>
              <a:t>D.  Those who took part in the Boston Tea Party were put in prison.</a:t>
            </a:r>
            <a:endParaRPr lang="en-US" sz="1600"/>
          </a:p>
        </p:txBody>
      </p:sp>
    </p:spTree>
    <p:extLst>
      <p:ext uri="{BB962C8B-B14F-4D97-AF65-F5344CB8AC3E}">
        <p14:creationId xmlns:p14="http://schemas.microsoft.com/office/powerpoint/2010/main" val="984852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The Battles of Lexington and Concord</a:t>
            </a:r>
            <a:endParaRPr lang="en-US" sz="2400" b="1">
              <a:solidFill>
                <a:srgbClr val="0072BC"/>
              </a:solidFill>
            </a:endParaRP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smtClean="0"/>
              <a:t>Why did the British march to Concord?</a:t>
            </a:r>
          </a:p>
          <a:p>
            <a:endParaRPr lang="en-US" sz="1600" smtClean="0"/>
          </a:p>
          <a:p>
            <a:r>
              <a:rPr lang="en-US" sz="1600" smtClean="0"/>
              <a:t>A.  They wanted to seize weapons that were stored there.</a:t>
            </a:r>
          </a:p>
          <a:p>
            <a:r>
              <a:rPr lang="en-US" sz="1600" smtClean="0"/>
              <a:t>B.  They knew the heights around Concord made it a strategic location.</a:t>
            </a:r>
          </a:p>
          <a:p>
            <a:r>
              <a:rPr lang="en-US" sz="1600" smtClean="0"/>
              <a:t>C.  They wanted to show their superior military strength.</a:t>
            </a:r>
          </a:p>
          <a:p>
            <a:r>
              <a:rPr lang="en-US" sz="1600" smtClean="0"/>
              <a:t>D.  They were looking for George Washington’s troops.</a:t>
            </a:r>
            <a:endParaRPr lang="en-US" sz="1600"/>
          </a:p>
        </p:txBody>
      </p:sp>
    </p:spTree>
    <p:extLst>
      <p:ext uri="{BB962C8B-B14F-4D97-AF65-F5344CB8AC3E}">
        <p14:creationId xmlns:p14="http://schemas.microsoft.com/office/powerpoint/2010/main" val="1216717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The Fighting Continues</a:t>
            </a:r>
            <a:endParaRPr lang="en-US" sz="2400" b="1">
              <a:solidFill>
                <a:srgbClr val="0072BC"/>
              </a:solidFill>
            </a:endParaRP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smtClean="0"/>
              <a:t>The main purpose of the Olive Branch Petition was an attempt to</a:t>
            </a:r>
          </a:p>
          <a:p>
            <a:endParaRPr lang="en-US" sz="1600" smtClean="0"/>
          </a:p>
          <a:p>
            <a:r>
              <a:rPr lang="en-US" sz="1600" smtClean="0"/>
              <a:t>A.  make King George act reasonably.</a:t>
            </a:r>
          </a:p>
          <a:p>
            <a:r>
              <a:rPr lang="en-US" sz="1600" smtClean="0"/>
              <a:t>B.  avoid a break with Britain and potential war.</a:t>
            </a:r>
          </a:p>
          <a:p>
            <a:r>
              <a:rPr lang="en-US" sz="1600" smtClean="0"/>
              <a:t>C.  gain time to prepare for war with Britain.</a:t>
            </a:r>
          </a:p>
          <a:p>
            <a:r>
              <a:rPr lang="en-US" sz="1600" smtClean="0"/>
              <a:t>D.  show King George that the colonists were unified.</a:t>
            </a:r>
            <a:endParaRPr lang="en-US" sz="1600"/>
          </a:p>
        </p:txBody>
      </p:sp>
    </p:spTree>
    <p:extLst>
      <p:ext uri="{BB962C8B-B14F-4D97-AF65-F5344CB8AC3E}">
        <p14:creationId xmlns:p14="http://schemas.microsoft.com/office/powerpoint/2010/main" val="2701059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Opposing Sides at War</a:t>
            </a:r>
            <a:endParaRPr lang="en-US" sz="2400" b="1">
              <a:solidFill>
                <a:srgbClr val="0072BC"/>
              </a:solidFill>
            </a:endParaRP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smtClean="0"/>
              <a:t>The British were at a disadvantage in the war because</a:t>
            </a:r>
          </a:p>
          <a:p>
            <a:endParaRPr lang="en-US" sz="1600" smtClean="0"/>
          </a:p>
          <a:p>
            <a:r>
              <a:rPr lang="en-US" sz="1600" smtClean="0"/>
              <a:t>A.  their Army was inexperienced in combat.</a:t>
            </a:r>
          </a:p>
          <a:p>
            <a:r>
              <a:rPr lang="en-US" sz="1600" smtClean="0"/>
              <a:t>B.  their Navy had little control over colonial ports.</a:t>
            </a:r>
          </a:p>
          <a:p>
            <a:r>
              <a:rPr lang="en-US" sz="1600" smtClean="0"/>
              <a:t>C.  their news and supplies had to come from Britain.</a:t>
            </a:r>
          </a:p>
          <a:p>
            <a:r>
              <a:rPr lang="en-US" sz="1600" smtClean="0"/>
              <a:t>D.  they had little support amongst colonial Loyalists.</a:t>
            </a:r>
            <a:endParaRPr lang="en-US" sz="1600"/>
          </a:p>
        </p:txBody>
      </p:sp>
    </p:spTree>
    <p:extLst>
      <p:ext uri="{BB962C8B-B14F-4D97-AF65-F5344CB8AC3E}">
        <p14:creationId xmlns:p14="http://schemas.microsoft.com/office/powerpoint/2010/main" val="4212189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DC0202"/>
                </a:solidFill>
              </a:rPr>
              <a:t>[ 3.3 ] Taking Up </a:t>
            </a:r>
            <a:r>
              <a:rPr lang="en-US" sz="2400" b="1" smtClean="0"/>
              <a:t>Arms</a:t>
            </a:r>
            <a:endParaRPr lang="en-US" sz="2400" b="1"/>
          </a:p>
        </p:txBody>
      </p:sp>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smtClean="0">
                <a:solidFill>
                  <a:srgbClr val="0072BC"/>
                </a:solidFill>
              </a:rPr>
              <a:t>Key Terms</a:t>
            </a:r>
            <a:endParaRPr lang="en-US" sz="2000" b="1">
              <a:solidFill>
                <a:srgbClr val="0072BC"/>
              </a:solidFill>
            </a:endParaRPr>
          </a:p>
        </p:txBody>
      </p:sp>
      <p:sp>
        <p:nvSpPr>
          <p:cNvPr id="5" name="TextBox 4"/>
          <p:cNvSpPr txBox="1"/>
          <p:nvPr/>
        </p:nvSpPr>
        <p:spPr>
          <a:xfrm>
            <a:off x="279400" y="2032000"/>
            <a:ext cx="7620000" cy="4770537"/>
          </a:xfrm>
          <a:prstGeom prst="rect">
            <a:avLst/>
          </a:prstGeom>
          <a:noFill/>
        </p:spPr>
        <p:txBody>
          <a:bodyPr vert="horz" rtlCol="0">
            <a:spAutoFit/>
          </a:bodyPr>
          <a:lstStyle/>
          <a:p>
            <a:pPr marL="342900" indent="-342900">
              <a:buChar char="•"/>
            </a:pPr>
            <a:r>
              <a:rPr lang="en-US" sz="1600" smtClean="0"/>
              <a:t>Tea Act</a:t>
            </a:r>
          </a:p>
          <a:p>
            <a:pPr marL="342900" indent="-342900">
              <a:buChar char="•"/>
            </a:pPr>
            <a:r>
              <a:rPr lang="en-US" sz="1600" smtClean="0"/>
              <a:t>Boston Tea Party</a:t>
            </a:r>
          </a:p>
          <a:p>
            <a:pPr marL="342900" indent="-342900">
              <a:buChar char="•"/>
            </a:pPr>
            <a:r>
              <a:rPr lang="en-US" sz="1600" smtClean="0"/>
              <a:t>civil disobedience</a:t>
            </a:r>
          </a:p>
          <a:p>
            <a:pPr marL="342900" indent="-342900">
              <a:buChar char="•"/>
            </a:pPr>
            <a:r>
              <a:rPr lang="en-US" sz="1600" smtClean="0"/>
              <a:t>Intolerable Acts</a:t>
            </a:r>
          </a:p>
          <a:p>
            <a:pPr marL="342900" indent="-342900">
              <a:buChar char="•"/>
            </a:pPr>
            <a:r>
              <a:rPr lang="en-US" sz="1600" smtClean="0"/>
              <a:t>Quebec Act</a:t>
            </a:r>
          </a:p>
          <a:p>
            <a:pPr marL="342900" indent="-342900">
              <a:buChar char="•"/>
            </a:pPr>
            <a:r>
              <a:rPr lang="en-US" sz="1600" smtClean="0"/>
              <a:t>Thomas Jefferson</a:t>
            </a:r>
          </a:p>
          <a:p>
            <a:pPr marL="342900" indent="-342900">
              <a:buChar char="•"/>
            </a:pPr>
            <a:r>
              <a:rPr lang="en-US" sz="1600" smtClean="0"/>
              <a:t>First Continental Congress</a:t>
            </a:r>
          </a:p>
          <a:p>
            <a:pPr marL="342900" indent="-342900">
              <a:buChar char="•"/>
            </a:pPr>
            <a:r>
              <a:rPr lang="en-US" sz="1600" smtClean="0"/>
              <a:t>militia</a:t>
            </a:r>
          </a:p>
          <a:p>
            <a:pPr marL="342900" indent="-342900">
              <a:buChar char="•"/>
            </a:pPr>
            <a:r>
              <a:rPr lang="en-US" sz="1600" smtClean="0"/>
              <a:t>minutemen</a:t>
            </a:r>
          </a:p>
          <a:p>
            <a:pPr marL="342900" indent="-342900">
              <a:buChar char="•"/>
            </a:pPr>
            <a:r>
              <a:rPr lang="en-US" sz="1600" smtClean="0"/>
              <a:t>battles of Lexington and Concord</a:t>
            </a:r>
          </a:p>
          <a:p>
            <a:pPr marL="342900" indent="-342900">
              <a:buChar char="•"/>
            </a:pPr>
            <a:r>
              <a:rPr lang="en-US" sz="1600" smtClean="0"/>
              <a:t>Olive Branch Petition</a:t>
            </a:r>
          </a:p>
          <a:p>
            <a:pPr marL="342900" indent="-342900">
              <a:buChar char="•"/>
            </a:pPr>
            <a:r>
              <a:rPr lang="en-US" sz="1600" smtClean="0"/>
              <a:t>Green Mountain Boys</a:t>
            </a:r>
          </a:p>
          <a:p>
            <a:pPr marL="342900" indent="-342900">
              <a:buChar char="•"/>
            </a:pPr>
            <a:r>
              <a:rPr lang="en-US" sz="1600" smtClean="0"/>
              <a:t>Continental Army</a:t>
            </a:r>
          </a:p>
          <a:p>
            <a:pPr marL="342900" indent="-342900">
              <a:buChar char="•"/>
            </a:pPr>
            <a:r>
              <a:rPr lang="en-US" sz="1600" smtClean="0"/>
              <a:t>Patriots</a:t>
            </a:r>
          </a:p>
          <a:p>
            <a:pPr marL="342900" indent="-342900">
              <a:buChar char="•"/>
            </a:pPr>
            <a:endParaRPr lang="en-US" sz="1600" smtClean="0"/>
          </a:p>
          <a:p>
            <a:pPr marL="342900" indent="-342900">
              <a:buChar char="•"/>
            </a:pPr>
            <a:r>
              <a:rPr lang="en-US" sz="1600" smtClean="0"/>
              <a:t>Loyalists</a:t>
            </a:r>
          </a:p>
          <a:p>
            <a:pPr marL="342900" indent="-342900">
              <a:buChar char="•"/>
            </a:pPr>
            <a:r>
              <a:rPr lang="en-US" sz="1600" smtClean="0"/>
              <a:t>Battle of Bunker Hill</a:t>
            </a:r>
          </a:p>
          <a:p>
            <a:pPr marL="342900" indent="-342900">
              <a:buChar char="•"/>
            </a:pPr>
            <a:r>
              <a:rPr lang="en-US" sz="1600" smtClean="0"/>
              <a:t>blockade</a:t>
            </a:r>
          </a:p>
          <a:p>
            <a:pPr marL="342900" indent="-342900">
              <a:buChar char="•"/>
            </a:pPr>
            <a:r>
              <a:rPr lang="en-US" sz="1600" smtClean="0"/>
              <a:t>mercenaries</a:t>
            </a:r>
            <a:endParaRPr lang="en-US" sz="1600"/>
          </a:p>
        </p:txBody>
      </p:sp>
    </p:spTree>
    <p:extLst>
      <p:ext uri="{BB962C8B-B14F-4D97-AF65-F5344CB8AC3E}">
        <p14:creationId xmlns:p14="http://schemas.microsoft.com/office/powerpoint/2010/main" val="2467549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The War Comes to Boston</a:t>
            </a:r>
            <a:endParaRPr lang="en-US" sz="2400" b="1">
              <a:solidFill>
                <a:srgbClr val="0072BC"/>
              </a:solidFill>
            </a:endParaRP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smtClean="0"/>
              <a:t>Which problem did General Washington have to solve first upon reaching Boston?</a:t>
            </a:r>
          </a:p>
          <a:p>
            <a:endParaRPr lang="en-US" sz="1600" smtClean="0"/>
          </a:p>
          <a:p>
            <a:r>
              <a:rPr lang="en-US" sz="1600" smtClean="0"/>
              <a:t>A.  keeping the British forces contained inside Boston</a:t>
            </a:r>
          </a:p>
          <a:p>
            <a:r>
              <a:rPr lang="en-US" sz="1600" smtClean="0"/>
              <a:t>B.  getting cannons into position near Boston Harbor</a:t>
            </a:r>
          </a:p>
          <a:p>
            <a:r>
              <a:rPr lang="en-US" sz="1600" smtClean="0"/>
              <a:t>C.  proving to the Patriot troops that he was the leader</a:t>
            </a:r>
          </a:p>
          <a:p>
            <a:r>
              <a:rPr lang="en-US" sz="1600" smtClean="0"/>
              <a:t>D.  training men from different colonies to fight together</a:t>
            </a:r>
            <a:endParaRPr lang="en-US" sz="1600"/>
          </a:p>
        </p:txBody>
      </p:sp>
    </p:spTree>
    <p:extLst>
      <p:ext uri="{BB962C8B-B14F-4D97-AF65-F5344CB8AC3E}">
        <p14:creationId xmlns:p14="http://schemas.microsoft.com/office/powerpoint/2010/main" val="3769635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Boston Tea Party</a:t>
            </a:r>
            <a:endParaRPr lang="en-US" sz="2400" b="1">
              <a:solidFill>
                <a:srgbClr val="0072BC"/>
              </a:solidFill>
            </a:endParaRPr>
          </a:p>
        </p:txBody>
      </p:sp>
      <p:sp>
        <p:nvSpPr>
          <p:cNvPr id="3" name="TextBox 2"/>
          <p:cNvSpPr txBox="1"/>
          <p:nvPr/>
        </p:nvSpPr>
        <p:spPr>
          <a:xfrm>
            <a:off x="279400" y="1460500"/>
            <a:ext cx="7620000" cy="1077218"/>
          </a:xfrm>
          <a:prstGeom prst="rect">
            <a:avLst/>
          </a:prstGeom>
          <a:noFill/>
        </p:spPr>
        <p:txBody>
          <a:bodyPr vert="horz" rtlCol="0">
            <a:spAutoFit/>
          </a:bodyPr>
          <a:lstStyle/>
          <a:p>
            <a:r>
              <a:rPr lang="en-US" sz="1600" smtClean="0"/>
              <a:t>The calm between the colonies and England did not last long. Economic and political disputes continued, this time over a simple drink. Tea was tremendously popular in the colonies. By 1770, at least one million Americans brewed tea twice a day. People “would rather go without their dinners than without a dish of tea,” a visitor to the colonies noted.</a:t>
            </a:r>
            <a:endParaRPr lang="en-US" sz="1600"/>
          </a:p>
        </p:txBody>
      </p:sp>
    </p:spTree>
    <p:extLst>
      <p:ext uri="{BB962C8B-B14F-4D97-AF65-F5344CB8AC3E}">
        <p14:creationId xmlns:p14="http://schemas.microsoft.com/office/powerpoint/2010/main" val="2210706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Boston Tea Party</a:t>
            </a:r>
            <a:endParaRPr lang="en-US" sz="2400" b="1">
              <a:solidFill>
                <a:srgbClr val="0072BC"/>
              </a:solidFill>
            </a:endParaRPr>
          </a:p>
        </p:txBody>
      </p:sp>
      <p:sp>
        <p:nvSpPr>
          <p:cNvPr id="3" name="TextBox 2"/>
          <p:cNvSpPr txBox="1"/>
          <p:nvPr/>
        </p:nvSpPr>
        <p:spPr>
          <a:xfrm>
            <a:off x="279400" y="1460500"/>
            <a:ext cx="7620000" cy="830997"/>
          </a:xfrm>
          <a:prstGeom prst="rect">
            <a:avLst/>
          </a:prstGeom>
          <a:noFill/>
        </p:spPr>
        <p:txBody>
          <a:bodyPr vert="horz" rtlCol="0">
            <a:spAutoFit/>
          </a:bodyPr>
          <a:lstStyle/>
          <a:p>
            <a:pPr marL="342900" indent="-342900">
              <a:buChar char="•"/>
            </a:pPr>
            <a:r>
              <a:rPr lang="en-US" sz="1600" smtClean="0"/>
              <a:t>Mercantilist Policies Lead to the Tea Act</a:t>
            </a:r>
          </a:p>
          <a:p>
            <a:pPr marL="342900" indent="-342900">
              <a:buChar char="•"/>
            </a:pPr>
            <a:r>
              <a:rPr lang="en-US" sz="1600" smtClean="0"/>
              <a:t>A Boycott Against Tea</a:t>
            </a:r>
          </a:p>
          <a:p>
            <a:pPr marL="342900" indent="-342900">
              <a:buChar char="•"/>
            </a:pPr>
            <a:r>
              <a:rPr lang="en-US" sz="1600" smtClean="0"/>
              <a:t>An Act of Civil Disobedience</a:t>
            </a:r>
            <a:endParaRPr lang="en-US" sz="1600"/>
          </a:p>
        </p:txBody>
      </p:sp>
    </p:spTree>
    <p:extLst>
      <p:ext uri="{BB962C8B-B14F-4D97-AF65-F5344CB8AC3E}">
        <p14:creationId xmlns:p14="http://schemas.microsoft.com/office/powerpoint/2010/main" val="3002119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Boston Tea Party</a:t>
            </a:r>
            <a:endParaRPr lang="en-US" sz="2400" b="1">
              <a:solidFill>
                <a:srgbClr val="0072BC"/>
              </a:solidFill>
            </a:endParaRPr>
          </a:p>
        </p:txBody>
      </p:sp>
      <p:pic>
        <p:nvPicPr>
          <p:cNvPr id="3" name="Picture 2" descr="MGAH_SC_L03_R106763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3835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Many colonists were quite fond of tea. They opposed the Tea Act of 1773 because they did not believe the British had the right to tax them.</a:t>
            </a:r>
            <a:endParaRPr lang="en-US" sz="1400"/>
          </a:p>
        </p:txBody>
      </p:sp>
    </p:spTree>
    <p:extLst>
      <p:ext uri="{BB962C8B-B14F-4D97-AF65-F5344CB8AC3E}">
        <p14:creationId xmlns:p14="http://schemas.microsoft.com/office/powerpoint/2010/main" val="2364680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King George III Strikes Back at Boston</a:t>
            </a:r>
            <a:endParaRPr lang="en-US" sz="2400" b="1">
              <a:solidFill>
                <a:srgbClr val="0072BC"/>
              </a:solidFill>
            </a:endParaRPr>
          </a:p>
        </p:txBody>
      </p:sp>
      <p:sp>
        <p:nvSpPr>
          <p:cNvPr id="3" name="TextBox 2"/>
          <p:cNvSpPr txBox="1"/>
          <p:nvPr/>
        </p:nvSpPr>
        <p:spPr>
          <a:xfrm>
            <a:off x="279400" y="1460500"/>
            <a:ext cx="7620000" cy="1323439"/>
          </a:xfrm>
          <a:prstGeom prst="rect">
            <a:avLst/>
          </a:prstGeom>
          <a:noFill/>
        </p:spPr>
        <p:txBody>
          <a:bodyPr vert="horz" rtlCol="0">
            <a:spAutoFit/>
          </a:bodyPr>
          <a:lstStyle/>
          <a:p>
            <a:r>
              <a:rPr lang="en-US" sz="1600" smtClean="0"/>
              <a:t>Colonists had mixed reactions to the Boston Tea Party. Some cheered it as a firm protest against unfair British laws. Others worried that it would encourage lawlessness in the colonies. Even those who condemned the Boston Tea Party, though, were shocked at Britain’s harsh response to it. The unrest in Boston and the British reaction to the Tea Party would be yet another cause of the Revolution.</a:t>
            </a:r>
            <a:endParaRPr lang="en-US" sz="1600"/>
          </a:p>
        </p:txBody>
      </p:sp>
    </p:spTree>
    <p:extLst>
      <p:ext uri="{BB962C8B-B14F-4D97-AF65-F5344CB8AC3E}">
        <p14:creationId xmlns:p14="http://schemas.microsoft.com/office/powerpoint/2010/main" val="65726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King George III Strikes Back at Boston</a:t>
            </a:r>
            <a:endParaRPr lang="en-US" sz="2400" b="1">
              <a:solidFill>
                <a:srgbClr val="0072BC"/>
              </a:solidFill>
            </a:endParaRPr>
          </a:p>
        </p:txBody>
      </p:sp>
      <p:sp>
        <p:nvSpPr>
          <p:cNvPr id="3" name="TextBox 2"/>
          <p:cNvSpPr txBox="1"/>
          <p:nvPr/>
        </p:nvSpPr>
        <p:spPr>
          <a:xfrm>
            <a:off x="279400" y="1460500"/>
            <a:ext cx="7620000" cy="830997"/>
          </a:xfrm>
          <a:prstGeom prst="rect">
            <a:avLst/>
          </a:prstGeom>
          <a:noFill/>
        </p:spPr>
        <p:txBody>
          <a:bodyPr vert="horz" rtlCol="0">
            <a:spAutoFit/>
          </a:bodyPr>
          <a:lstStyle/>
          <a:p>
            <a:pPr marL="342900" indent="-342900">
              <a:buChar char="•"/>
            </a:pPr>
            <a:r>
              <a:rPr lang="en-US" sz="1600" smtClean="0"/>
              <a:t>The Intolerable Acts Anger Massachusetts</a:t>
            </a:r>
          </a:p>
          <a:p>
            <a:pPr marL="342900" indent="-342900">
              <a:buChar char="•"/>
            </a:pPr>
            <a:r>
              <a:rPr lang="en-US" sz="1600" smtClean="0"/>
              <a:t>The Quebec Act Redraws North American Borders</a:t>
            </a:r>
          </a:p>
          <a:p>
            <a:pPr marL="342900" indent="-342900">
              <a:buChar char="•"/>
            </a:pPr>
            <a:r>
              <a:rPr lang="en-US" sz="1600" smtClean="0"/>
              <a:t>The Intolerable Acts Draw Other Colonies into the Struggle</a:t>
            </a:r>
            <a:endParaRPr lang="en-US" sz="1600"/>
          </a:p>
        </p:txBody>
      </p:sp>
    </p:spTree>
    <p:extLst>
      <p:ext uri="{BB962C8B-B14F-4D97-AF65-F5344CB8AC3E}">
        <p14:creationId xmlns:p14="http://schemas.microsoft.com/office/powerpoint/2010/main" val="1376770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King George III Strikes Back at Boston</a:t>
            </a:r>
            <a:endParaRPr lang="en-US" sz="2400" b="1">
              <a:solidFill>
                <a:srgbClr val="0072BC"/>
              </a:solidFill>
            </a:endParaRPr>
          </a:p>
        </p:txBody>
      </p:sp>
      <p:pic>
        <p:nvPicPr>
          <p:cNvPr id="3" name="Picture 2" descr="MGAH_SC_L03_R1067634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60452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In 1774, King George III and the British Parliament passed four laws to punish Massachusetts in response to the Boston Tea Party. These laws became known as the Intolerable Acts.</a:t>
            </a:r>
            <a:endParaRPr lang="en-US" sz="1400"/>
          </a:p>
        </p:txBody>
      </p:sp>
    </p:spTree>
    <p:extLst>
      <p:ext uri="{BB962C8B-B14F-4D97-AF65-F5344CB8AC3E}">
        <p14:creationId xmlns:p14="http://schemas.microsoft.com/office/powerpoint/2010/main" val="13012912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5915</TotalTime>
  <Words>1334</Words>
  <Application>Microsoft Office PowerPoint</Application>
  <PresentationFormat>On-screen Show (4:3)</PresentationFormat>
  <Paragraphs>123</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Garamond</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Sherman</dc:creator>
  <cp:lastModifiedBy>Aaron Mullinax</cp:lastModifiedBy>
  <cp:revision>3</cp:revision>
  <dcterms:created xsi:type="dcterms:W3CDTF">2014-12-09T16:42:58Z</dcterms:created>
  <dcterms:modified xsi:type="dcterms:W3CDTF">2015-11-02T15:48:21Z</dcterms:modified>
</cp:coreProperties>
</file>